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2EFB2-2DD0-480A-9A03-D0AA9CAA39D3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1ECD9-5302-44DD-977E-A317D0C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1ECD9-5302-44DD-977E-A317D0C793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6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9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8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8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0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8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5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0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64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57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50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2"/>
          <p:cNvSpPr txBox="1">
            <a:spLocks noChangeArrowheads="1"/>
          </p:cNvSpPr>
          <p:nvPr userDrawn="1"/>
        </p:nvSpPr>
        <p:spPr bwMode="auto">
          <a:xfrm>
            <a:off x="2987675" y="188913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sp>
        <p:nvSpPr>
          <p:cNvPr id="1027" name="Text Box 8"/>
          <p:cNvSpPr txBox="1">
            <a:spLocks noChangeArrowheads="1"/>
          </p:cNvSpPr>
          <p:nvPr userDrawn="1"/>
        </p:nvSpPr>
        <p:spPr bwMode="auto">
          <a:xfrm>
            <a:off x="7812088" y="63087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>
                <a:solidFill>
                  <a:srgbClr val="6699FF"/>
                </a:solidFill>
              </a:rPr>
              <a:t>Page </a:t>
            </a:r>
            <a:fld id="{711F0B0A-D78C-439A-BBA8-38E5FDC66BB2}" type="slidenum">
              <a:rPr lang="fr-FR" b="1">
                <a:solidFill>
                  <a:srgbClr val="6699FF"/>
                </a:solidFill>
              </a:rPr>
              <a:pPr eaLnBrk="1" hangingPunct="1"/>
              <a:t>‹#›</a:t>
            </a:fld>
            <a:endParaRPr lang="fr-FR" b="1">
              <a:solidFill>
                <a:srgbClr val="6699FF"/>
              </a:solidFill>
            </a:endParaRPr>
          </a:p>
        </p:txBody>
      </p:sp>
      <p:pic>
        <p:nvPicPr>
          <p:cNvPr id="1028" name="Picture 11" descr="2_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>
                <a:hlinkClick r:id="rId2"/>
              </a:rPr>
              <a:t>Powerpoint Templates</a:t>
            </a:r>
            <a:endParaRPr lang="fr-FR"/>
          </a:p>
        </p:txBody>
      </p:sp>
      <p:pic>
        <p:nvPicPr>
          <p:cNvPr id="2051" name="Picture 8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067376" y="2487900"/>
            <a:ext cx="301877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4000" b="1" dirty="0" smtClean="0">
                <a:solidFill>
                  <a:schemeClr val="bg1"/>
                </a:solidFill>
                <a:latin typeface="Verdana" pitchFamily="34" charset="0"/>
              </a:rPr>
              <a:t>1+2=3</a:t>
            </a:r>
          </a:p>
          <a:p>
            <a:pPr algn="ctr" eaLnBrk="1" hangingPunct="1"/>
            <a:r>
              <a:rPr lang="fr-FR" sz="2000" b="1" dirty="0" smtClean="0">
                <a:solidFill>
                  <a:schemeClr val="bg1"/>
                </a:solidFill>
                <a:latin typeface="Verdana" pitchFamily="34" charset="0"/>
              </a:rPr>
              <a:t>(</a:t>
            </a:r>
            <a:r>
              <a:rPr lang="fr-FR" sz="2000" b="1" dirty="0" err="1" smtClean="0">
                <a:solidFill>
                  <a:schemeClr val="bg1"/>
                </a:solidFill>
                <a:latin typeface="Verdana" pitchFamily="34" charset="0"/>
              </a:rPr>
              <a:t>generalized</a:t>
            </a:r>
            <a:r>
              <a:rPr lang="fr-FR" sz="2000" b="1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 algn="ctr" eaLnBrk="1" hangingPunct="1"/>
            <a:endParaRPr lang="fr-FR" sz="20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/>
            <a:endParaRPr lang="fr-FR" sz="20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/>
            <a:endParaRPr lang="fr-FR" sz="20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/>
            <a:endParaRPr lang="fr-FR" sz="20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/>
            <a:r>
              <a:rPr lang="fr-FR" b="1" i="1" dirty="0" smtClean="0">
                <a:solidFill>
                  <a:schemeClr val="bg1"/>
                </a:solidFill>
                <a:latin typeface="Verdana" pitchFamily="34" charset="0"/>
              </a:rPr>
              <a:t>Math Club 3/19/2012</a:t>
            </a:r>
            <a:endParaRPr lang="fr-FR" b="1" i="1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/>
            <a:endParaRPr lang="fr-FR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8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be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some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odd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number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1" i="0" smtClean="0">
                        <a:solidFill>
                          <a:srgbClr val="6699FF"/>
                        </a:solidFill>
                        <a:latin typeface="Cambria Math"/>
                      </a:rPr>
                      <m:t>≥</m:t>
                    </m:r>
                    <m:r>
                      <a:rPr lang="en-CA" b="1" i="0" smtClean="0">
                        <a:solidFill>
                          <a:srgbClr val="6699FF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</a:p>
              <a:p>
                <a:pPr eaLnBrk="1" hangingPunct="1"/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  <a:p>
                <a:pPr eaLnBrk="1" hangingPunct="1"/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Prove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that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for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any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,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infinitely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many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multiples of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are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polite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</a:p>
              <a:p>
                <a:pPr eaLnBrk="1" hangingPunct="1"/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  <a:p>
                <a:pPr eaLnBrk="1" hangingPunct="1"/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(in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other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words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,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above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a certain point, all multiples of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are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polite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)</a:t>
                </a:r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</p:txBody>
          </p:sp>
        </mc:Choice>
        <mc:Fallback xmlns="">
          <p:sp>
            <p:nvSpPr>
              <p:cNvPr id="3075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blipFill rotWithShape="1">
                <a:blip r:embed="rId3"/>
                <a:stretch>
                  <a:fillRect l="-774" t="-8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0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9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Challenge 8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is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too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weak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</a:p>
              <a:p>
                <a:pPr eaLnBrk="1" hangingPunct="1"/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  <a:p>
                <a:pPr eaLnBrk="1" hangingPunct="1"/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CA" b="1" i="1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be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some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odd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number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1">
                        <a:solidFill>
                          <a:srgbClr val="6699FF"/>
                        </a:solidFill>
                        <a:latin typeface="Cambria Math"/>
                      </a:rPr>
                      <m:t>≥</m:t>
                    </m:r>
                    <m:r>
                      <a:rPr lang="en-CA" b="1">
                        <a:solidFill>
                          <a:srgbClr val="6699FF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</a:p>
              <a:p>
                <a:pPr eaLnBrk="1" hangingPunct="1"/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  <a:p>
                <a:pPr eaLnBrk="1" hangingPunct="1"/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Prove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that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for </a:t>
                </a:r>
                <a:r>
                  <a:rPr lang="fr-FR" b="1" dirty="0" err="1">
                    <a:solidFill>
                      <a:srgbClr val="6699FF"/>
                    </a:solidFill>
                    <a:latin typeface="Verdana" pitchFamily="34" charset="0"/>
                  </a:rPr>
                  <a:t>any</a:t>
                </a:r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1" i="1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>
                    <a:solidFill>
                      <a:srgbClr val="6699FF"/>
                    </a:solidFill>
                    <a:latin typeface="Verdana" pitchFamily="34" charset="0"/>
                  </a:rPr>
                  <a:t>, </a:t>
                </a:r>
                <a:r>
                  <a:rPr lang="en-CA" b="1" dirty="0" smtClean="0">
                    <a:solidFill>
                      <a:srgbClr val="6699FF"/>
                    </a:solidFill>
                    <a:latin typeface="Verdana" pitchFamily="34" charset="0"/>
                  </a:rPr>
                  <a:t>ALL multiples of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are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polite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numbers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075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blipFill rotWithShape="1">
                <a:blip r:embed="rId2"/>
                <a:stretch>
                  <a:fillRect l="-774" t="-8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5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31774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10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All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with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an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odd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factor are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  <a:p>
            <a:pPr eaLnBrk="1" hangingPunct="1"/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are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left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?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4879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Final Challenge (11)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Show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power of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two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cannot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be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448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err="1" smtClean="0">
                <a:solidFill>
                  <a:schemeClr val="bg1"/>
                </a:solidFill>
                <a:latin typeface="Verdana" pitchFamily="34" charset="0"/>
              </a:rPr>
              <a:t>Definition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should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all know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1+2=3.</a:t>
            </a:r>
          </a:p>
          <a:p>
            <a:pPr eaLnBrk="1" hangingPunct="1"/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A </a:t>
            </a:r>
            <a:r>
              <a:rPr lang="fr-FR" b="1" i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can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be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written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as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sum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of positive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consecutive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For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example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, 4+5+6+7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22,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so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22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 </a:t>
            </a:r>
          </a:p>
          <a:p>
            <a:pPr eaLnBrk="1" hangingPunct="1"/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  <a:p>
            <a:pPr eaLnBrk="1" hangingPunct="1"/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Through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few challenges,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will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know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everything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there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to know about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by the end of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powerpoint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1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Show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3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2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Show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9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3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Is 4 a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?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4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Find all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polite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:r>
                  <a:rPr lang="fr-FR" b="1" dirty="0" err="1" smtClean="0">
                    <a:solidFill>
                      <a:srgbClr val="6699FF"/>
                    </a:solidFill>
                    <a:latin typeface="Verdana" pitchFamily="34" charset="0"/>
                  </a:rPr>
                  <a:t>numbers</a:t>
                </a:r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≤</m:t>
                    </m:r>
                    <m:r>
                      <a:rPr lang="en-CA" b="1" i="1" smtClean="0">
                        <a:solidFill>
                          <a:srgbClr val="6699FF"/>
                        </a:solidFill>
                        <a:latin typeface="Cambria Math"/>
                      </a:rPr>
                      <m:t>𝟏𝟎</m:t>
                    </m:r>
                  </m:oMath>
                </a14:m>
                <a:r>
                  <a:rPr lang="fr-FR" b="1" dirty="0" smtClean="0">
                    <a:solidFill>
                      <a:srgbClr val="6699FF"/>
                    </a:solidFill>
                    <a:latin typeface="Verdana" pitchFamily="34" charset="0"/>
                  </a:rPr>
                  <a:t>.</a:t>
                </a:r>
                <a:endParaRPr lang="fr-FR" b="1" dirty="0">
                  <a:solidFill>
                    <a:srgbClr val="6699FF"/>
                  </a:solidFill>
                  <a:latin typeface="Verdana" pitchFamily="34" charset="0"/>
                </a:endParaRPr>
              </a:p>
            </p:txBody>
          </p:sp>
        </mc:Choice>
        <mc:Fallback xmlns="">
          <p:sp>
            <p:nvSpPr>
              <p:cNvPr id="3075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700808"/>
                <a:ext cx="6300787" cy="3529012"/>
              </a:xfrm>
              <a:prstGeom prst="rect">
                <a:avLst/>
              </a:prstGeom>
              <a:blipFill rotWithShape="1">
                <a:blip r:embed="rId2"/>
                <a:stretch>
                  <a:fillRect l="-774" t="-8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03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5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Show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all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odd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are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6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Show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any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divisible by 3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7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chemeClr val="bg1"/>
                </a:solidFill>
                <a:latin typeface="Verdana" pitchFamily="34" charset="0"/>
              </a:rPr>
              <a:t>Challenge 7</a:t>
            </a:r>
            <a:endParaRPr lang="fr-FR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43608" y="1700808"/>
            <a:ext cx="630078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Prove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that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any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number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divisible by 7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is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fr-FR" b="1" dirty="0" err="1" smtClean="0">
                <a:solidFill>
                  <a:srgbClr val="6699FF"/>
                </a:solidFill>
                <a:latin typeface="Verdana" pitchFamily="34" charset="0"/>
              </a:rPr>
              <a:t>polite</a:t>
            </a:r>
            <a:r>
              <a:rPr lang="fr-FR" b="1" dirty="0" smtClean="0">
                <a:solidFill>
                  <a:srgbClr val="6699FF"/>
                </a:solidFill>
                <a:latin typeface="Verdana" pitchFamily="34" charset="0"/>
              </a:rPr>
              <a:t>.</a:t>
            </a:r>
            <a:endParaRPr lang="fr-FR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3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248</Words>
  <Application>Microsoft Office PowerPoint</Application>
  <PresentationFormat>On-screen Show (4:3)</PresentationFormat>
  <Paragraphs>49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2009-03-23T15:23:24Z</dcterms:created>
  <dcterms:modified xsi:type="dcterms:W3CDTF">2012-03-19T06:07:12Z</dcterms:modified>
</cp:coreProperties>
</file>